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7" r:id="rId2"/>
    <p:sldId id="259" r:id="rId3"/>
    <p:sldId id="258" r:id="rId4"/>
    <p:sldId id="260" r:id="rId5"/>
    <p:sldId id="285" r:id="rId6"/>
    <p:sldId id="286" r:id="rId7"/>
    <p:sldId id="284" r:id="rId8"/>
  </p:sldIdLst>
  <p:sldSz cx="9144000" cy="6858000" type="screen4x3"/>
  <p:notesSz cx="6888163" cy="100203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1170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0C39A4-4FAB-4715-8E05-860DFDCB1E38}" type="datetimeFigureOut">
              <a:rPr lang="et-EE" smtClean="0"/>
              <a:t>6.10.2014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695F7-1A2D-4672-893B-D3BF95E61BE2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21962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E94F41C3-AF90-47CC-8125-2424A34BDF56}" type="datetimeFigureOut">
              <a:rPr lang="et-EE" smtClean="0"/>
              <a:t>6.10.2014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DC4FDEE-396B-457C-816F-4D4231098133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6686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8499E-9C60-4335-BFF1-D32556322E0D}" type="datetime1">
              <a:rPr lang="et-EE" smtClean="0"/>
              <a:t>6.10.2014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5436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5443-9F1F-4EA1-8E70-3ABEE88E0904}" type="datetime1">
              <a:rPr lang="et-EE" smtClean="0"/>
              <a:t>6.10.2014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1541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222C1-692B-42EB-8D3B-F111AEE45F7F}" type="datetime1">
              <a:rPr lang="et-EE" smtClean="0"/>
              <a:t>6.10.2014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6375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A36F0-D9F9-4A35-B05D-63AC57082EDF}" type="datetime1">
              <a:rPr lang="et-EE" smtClean="0"/>
              <a:t>6.10.2014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2817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B3F7F-4F6C-4AEB-888D-75C1718C0C6E}" type="datetime1">
              <a:rPr lang="et-EE" smtClean="0"/>
              <a:t>6.10.2014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002612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8CA3-B712-4B3B-A280-E6D52A9F185D}" type="datetime1">
              <a:rPr lang="et-EE" smtClean="0"/>
              <a:t>6.10.2014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7453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F52B-B24D-4E41-9470-333E8E0B5537}" type="datetime1">
              <a:rPr lang="et-EE" smtClean="0"/>
              <a:t>6.10.2014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08669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3A403-D494-4603-BBC0-8AFB9E83795E}" type="datetime1">
              <a:rPr lang="et-EE" smtClean="0"/>
              <a:t>6.10.2014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224840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4B5D9-0EEF-40AD-BE2E-2E7A229377BC}" type="datetime1">
              <a:rPr lang="et-EE" smtClean="0"/>
              <a:t>6.10.2014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8967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B35AD-9492-4BCE-A5C9-15C216607189}" type="datetime1">
              <a:rPr lang="et-EE" smtClean="0"/>
              <a:t>6.10.2014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5616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63F615-5B43-4D70-8BDD-FE2FAACA3938}" type="datetime1">
              <a:rPr lang="et-EE" smtClean="0"/>
              <a:t>6.10.2014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31686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9509D-CD82-47A1-B349-C196ABF668B8}" type="datetime1">
              <a:rPr lang="et-EE" smtClean="0"/>
              <a:t>6.10.2014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t-EE" smtClean="0"/>
              <a:t>Konventsiooni järelevalve art.33</a:t>
            </a:r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F9F82-C6DE-49E2-8C66-58FBF968CABC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25936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un.org/en/aboutun/unhistor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://www.un.org/en/member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P</a:t>
            </a:r>
            <a:r>
              <a:rPr lang="et-EE" dirty="0" smtClean="0"/>
              <a:t>UUDEGA NAISED – </a:t>
            </a:r>
            <a:br>
              <a:rPr lang="et-EE" dirty="0" smtClean="0"/>
            </a:br>
            <a:r>
              <a:rPr lang="et-EE" dirty="0" smtClean="0"/>
              <a:t>EUROOPA PARLAMENDI RAPORT</a:t>
            </a:r>
            <a:br>
              <a:rPr lang="et-EE" dirty="0" smtClean="0"/>
            </a:br>
            <a:r>
              <a:rPr lang="et-EE" dirty="0" smtClean="0"/>
              <a:t>2013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345704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et-EE" sz="2400" dirty="0" smtClean="0"/>
              <a:t>27.september 2014</a:t>
            </a:r>
          </a:p>
          <a:p>
            <a:pPr algn="r"/>
            <a:endParaRPr lang="et-EE" sz="2400" dirty="0" smtClean="0"/>
          </a:p>
          <a:p>
            <a:pPr algn="r"/>
            <a:r>
              <a:rPr lang="et-EE" sz="2400" dirty="0" smtClean="0"/>
              <a:t>Monika Haukanõmm</a:t>
            </a:r>
          </a:p>
          <a:p>
            <a:pPr algn="r"/>
            <a:r>
              <a:rPr lang="et-EE" sz="2400" dirty="0"/>
              <a:t>Eesti Puuetega Inimeste </a:t>
            </a:r>
            <a:r>
              <a:rPr lang="et-EE" sz="2400" dirty="0" smtClean="0"/>
              <a:t>Koja juhatuse esimees</a:t>
            </a:r>
            <a:endParaRPr lang="et-EE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1152525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96465"/>
            <a:ext cx="302418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et-EE" dirty="0"/>
              <a:t>P</a:t>
            </a:r>
            <a:r>
              <a:rPr lang="et-EE" dirty="0" smtClean="0"/>
              <a:t>uudega </a:t>
            </a:r>
            <a:r>
              <a:rPr lang="et-EE" dirty="0"/>
              <a:t>inimeste õiguste kujunemine</a:t>
            </a:r>
          </a:p>
        </p:txBody>
      </p:sp>
      <p:pic>
        <p:nvPicPr>
          <p:cNvPr id="3076" name="Picture 4" descr="Signature of the UN Charter in 19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isu kohatäide 4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654285"/>
          </a:xfrm>
        </p:spPr>
        <p:txBody>
          <a:bodyPr>
            <a:normAutofit fontScale="85000" lnSpcReduction="20000"/>
          </a:bodyPr>
          <a:lstStyle/>
          <a:p>
            <a:pPr lvl="7"/>
            <a:r>
              <a:rPr lang="et-EE" dirty="0" smtClean="0"/>
              <a:t>ÜRO (1945) eesmärk </a:t>
            </a:r>
            <a:r>
              <a:rPr lang="et-EE" dirty="0"/>
              <a:t>on rahvusvahelise rahu ja julgeoleku, </a:t>
            </a:r>
            <a:r>
              <a:rPr lang="et-EE" u="sng" dirty="0"/>
              <a:t>inimõiguste</a:t>
            </a:r>
            <a:r>
              <a:rPr lang="et-EE" dirty="0"/>
              <a:t> ning rahvusvahelise koostöö tagamine; </a:t>
            </a:r>
          </a:p>
          <a:p>
            <a:pPr lvl="7"/>
            <a:r>
              <a:rPr lang="et-EE" dirty="0" err="1"/>
              <a:t>P</a:t>
            </a:r>
            <a:r>
              <a:rPr lang="fi-FI" dirty="0" err="1" smtClean="0"/>
              <a:t>uuetega</a:t>
            </a:r>
            <a:r>
              <a:rPr lang="fi-FI" dirty="0" smtClean="0"/>
              <a:t> </a:t>
            </a:r>
            <a:r>
              <a:rPr lang="fi-FI" dirty="0" err="1"/>
              <a:t>inimestele</a:t>
            </a:r>
            <a:r>
              <a:rPr lang="fi-FI" dirty="0"/>
              <a:t> </a:t>
            </a:r>
            <a:r>
              <a:rPr lang="fi-FI" dirty="0" err="1"/>
              <a:t>võrdsete</a:t>
            </a:r>
            <a:r>
              <a:rPr lang="fi-FI" dirty="0"/>
              <a:t> </a:t>
            </a:r>
            <a:r>
              <a:rPr lang="fi-FI" dirty="0" err="1"/>
              <a:t>võimaluste</a:t>
            </a:r>
            <a:r>
              <a:rPr lang="fi-FI" dirty="0"/>
              <a:t>, </a:t>
            </a:r>
            <a:r>
              <a:rPr lang="fi-FI" dirty="0" err="1"/>
              <a:t>õiguste</a:t>
            </a:r>
            <a:r>
              <a:rPr lang="fi-FI" dirty="0"/>
              <a:t> ja </a:t>
            </a:r>
            <a:r>
              <a:rPr lang="fi-FI" dirty="0" err="1"/>
              <a:t>kohustuste</a:t>
            </a:r>
            <a:r>
              <a:rPr lang="fi-FI" dirty="0"/>
              <a:t> </a:t>
            </a:r>
            <a:r>
              <a:rPr lang="fi-FI" dirty="0" err="1"/>
              <a:t>temaatika</a:t>
            </a:r>
            <a:r>
              <a:rPr lang="fi-FI" dirty="0"/>
              <a:t> on </a:t>
            </a:r>
            <a:r>
              <a:rPr lang="fi-FI" dirty="0" err="1"/>
              <a:t>maailmas</a:t>
            </a:r>
            <a:r>
              <a:rPr lang="fi-FI" dirty="0"/>
              <a:t> </a:t>
            </a:r>
            <a:r>
              <a:rPr lang="fi-FI" dirty="0" err="1"/>
              <a:t>suhteliselt</a:t>
            </a:r>
            <a:r>
              <a:rPr lang="fi-FI" dirty="0"/>
              <a:t> „</a:t>
            </a:r>
            <a:r>
              <a:rPr lang="fi-FI" dirty="0" err="1"/>
              <a:t>noor</a:t>
            </a:r>
            <a:r>
              <a:rPr lang="fi-FI" dirty="0"/>
              <a:t> </a:t>
            </a:r>
            <a:r>
              <a:rPr lang="fi-FI" dirty="0" err="1"/>
              <a:t>nähtus</a:t>
            </a:r>
            <a:r>
              <a:rPr lang="fi-FI" dirty="0" smtClean="0"/>
              <a:t>“</a:t>
            </a:r>
            <a:r>
              <a:rPr lang="et-EE" dirty="0" smtClean="0"/>
              <a:t>;</a:t>
            </a:r>
          </a:p>
          <a:p>
            <a:pPr lvl="8"/>
            <a:r>
              <a:rPr lang="et-EE" altLang="et-EE" dirty="0" smtClean="0"/>
              <a:t>1950 – allkirjastati Euroopa Konventsioon Inimõiguste ja Põhivabaduste kohta</a:t>
            </a:r>
          </a:p>
          <a:p>
            <a:pPr lvl="8"/>
            <a:r>
              <a:rPr lang="et-EE" altLang="et-EE" dirty="0" smtClean="0"/>
              <a:t>1979 – ÜRO konventsioon naiste diskrimineerismise kohta</a:t>
            </a:r>
          </a:p>
          <a:p>
            <a:pPr lvl="8"/>
            <a:r>
              <a:rPr lang="et-EE" altLang="et-EE" dirty="0" smtClean="0"/>
              <a:t>1981 – ÜRO rahvusvaheline Puuetega Inimeste aasta</a:t>
            </a:r>
          </a:p>
          <a:p>
            <a:pPr lvl="8"/>
            <a:r>
              <a:rPr lang="et-EE" altLang="et-EE" dirty="0" smtClean="0"/>
              <a:t>1982 – 1993 -puuetega </a:t>
            </a:r>
            <a:r>
              <a:rPr lang="et-EE" altLang="et-EE" dirty="0"/>
              <a:t>inimeste </a:t>
            </a:r>
            <a:r>
              <a:rPr lang="et-EE" altLang="et-EE" dirty="0" smtClean="0"/>
              <a:t>maailmaprogramm, (s</a:t>
            </a:r>
            <a:r>
              <a:rPr lang="et-EE" dirty="0" smtClean="0"/>
              <a:t>tandardreeglid)</a:t>
            </a:r>
          </a:p>
          <a:p>
            <a:pPr lvl="8"/>
            <a:r>
              <a:rPr lang="et-EE" dirty="0" smtClean="0"/>
              <a:t>1990- allkirjastati Ameerika Puuetega Inimeste Akt- kaitsta diskrimineerimise eest</a:t>
            </a:r>
          </a:p>
          <a:p>
            <a:pPr lvl="8"/>
            <a:r>
              <a:rPr lang="et-EE" dirty="0" smtClean="0"/>
              <a:t>2003 – </a:t>
            </a:r>
            <a:r>
              <a:rPr lang="et-EE" dirty="0" err="1" smtClean="0"/>
              <a:t>Malaga</a:t>
            </a:r>
            <a:r>
              <a:rPr lang="et-EE" dirty="0" smtClean="0"/>
              <a:t> deklaratsioon – parandada puuetega inimeste ja perede elukvaliteeti, integratsioon</a:t>
            </a:r>
          </a:p>
          <a:p>
            <a:pPr lvl="8"/>
            <a:r>
              <a:rPr lang="et-EE" dirty="0" smtClean="0"/>
              <a:t>2003 – Euroopa Ligipääsetavuse kontseptsioon</a:t>
            </a:r>
          </a:p>
          <a:p>
            <a:pPr lvl="8"/>
            <a:r>
              <a:rPr lang="et-EE" dirty="0" smtClean="0"/>
              <a:t>2006 – ÜRO Puuetega inimeste õiguste konventsioon</a:t>
            </a:r>
          </a:p>
          <a:p>
            <a:pPr lvl="8"/>
            <a:r>
              <a:rPr lang="et-EE" dirty="0" smtClean="0"/>
              <a:t>2010 – EK Euroopa p.inimeste strateegia 2010-2020–uued sammud tõketeta Eur.suunas</a:t>
            </a:r>
          </a:p>
          <a:p>
            <a:pPr marL="3657600" lvl="8" indent="0">
              <a:buNone/>
            </a:pPr>
            <a:endParaRPr lang="fi-FI" dirty="0"/>
          </a:p>
          <a:p>
            <a:pPr lvl="7"/>
            <a:endParaRPr lang="et-EE" dirty="0"/>
          </a:p>
          <a:p>
            <a:pPr lvl="7"/>
            <a:endParaRPr lang="et-EE" dirty="0"/>
          </a:p>
        </p:txBody>
      </p:sp>
      <p:pic>
        <p:nvPicPr>
          <p:cNvPr id="3078" name="Picture 6" descr="Flags of Member States in front of UN Headquarter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6" y="4912128"/>
            <a:ext cx="2857500" cy="186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774" y="3431381"/>
            <a:ext cx="2378075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946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pPr algn="l"/>
            <a:r>
              <a:rPr lang="et-EE" dirty="0" smtClean="0"/>
              <a:t>Puudega naised – </a:t>
            </a:r>
            <a:br>
              <a:rPr lang="et-EE" dirty="0" smtClean="0"/>
            </a:br>
            <a:r>
              <a:rPr lang="et-EE" dirty="0" smtClean="0"/>
              <a:t>kas marginaalne grupp?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0000" lnSpcReduction="20000"/>
          </a:bodyPr>
          <a:lstStyle/>
          <a:p>
            <a:r>
              <a:rPr lang="et-EE" sz="3000" dirty="0" smtClean="0"/>
              <a:t>Maailma rahvastikust:</a:t>
            </a:r>
          </a:p>
          <a:p>
            <a:pPr marL="457200" lvl="1" indent="0">
              <a:buNone/>
            </a:pPr>
            <a:r>
              <a:rPr lang="et-EE" sz="2600" dirty="0" smtClean="0"/>
              <a:t>-  ~10%  on puudega (miljard inimest), </a:t>
            </a:r>
          </a:p>
          <a:p>
            <a:pPr lvl="1"/>
            <a:r>
              <a:rPr lang="et-EE" sz="2600" dirty="0" smtClean="0"/>
              <a:t>80% elab arengumaades</a:t>
            </a:r>
          </a:p>
          <a:p>
            <a:pPr lvl="1"/>
            <a:r>
              <a:rPr lang="et-EE" sz="2600" dirty="0" smtClean="0"/>
              <a:t>)</a:t>
            </a:r>
          </a:p>
          <a:p>
            <a:pPr marL="0" indent="0">
              <a:buNone/>
            </a:pPr>
            <a:endParaRPr lang="et-EE" sz="3000" dirty="0" smtClean="0"/>
          </a:p>
          <a:p>
            <a:r>
              <a:rPr lang="et-EE" sz="3000" dirty="0" smtClean="0"/>
              <a:t>Euroopa Liidus elab:</a:t>
            </a:r>
          </a:p>
          <a:p>
            <a:pPr lvl="1"/>
            <a:r>
              <a:rPr lang="et-EE" sz="2600" dirty="0" smtClean="0"/>
              <a:t>80 milj. </a:t>
            </a:r>
            <a:r>
              <a:rPr lang="et-EE" sz="2600"/>
              <a:t>p</a:t>
            </a:r>
            <a:r>
              <a:rPr lang="et-EE" sz="2600" smtClean="0"/>
              <a:t>uudega inimest (15%,; ¼  on puudega perekonnaliige) </a:t>
            </a:r>
            <a:endParaRPr lang="et-EE" sz="2600" dirty="0" smtClean="0"/>
          </a:p>
          <a:p>
            <a:pPr lvl="1"/>
            <a:r>
              <a:rPr lang="et-EE" sz="2600" dirty="0" smtClean="0"/>
              <a:t>46 milj. </a:t>
            </a:r>
            <a:r>
              <a:rPr lang="et-EE" sz="2600" dirty="0"/>
              <a:t>o</a:t>
            </a:r>
            <a:r>
              <a:rPr lang="et-EE" sz="2600" dirty="0" smtClean="0"/>
              <a:t>n naised ja tütarlapsed, moodustades 16% kõigist naistest</a:t>
            </a:r>
          </a:p>
          <a:p>
            <a:endParaRPr lang="et-EE" sz="3000" dirty="0" smtClean="0"/>
          </a:p>
          <a:p>
            <a:r>
              <a:rPr lang="et-EE" sz="3000" dirty="0" smtClean="0"/>
              <a:t>Eestis elab:</a:t>
            </a:r>
          </a:p>
          <a:p>
            <a:pPr lvl="1"/>
            <a:r>
              <a:rPr lang="et-EE" sz="2600" dirty="0" smtClean="0"/>
              <a:t>141 026 puudega inimest,</a:t>
            </a:r>
            <a:endParaRPr lang="et-EE" sz="2600" dirty="0"/>
          </a:p>
          <a:p>
            <a:pPr lvl="1"/>
            <a:r>
              <a:rPr lang="et-EE" sz="2600" dirty="0" smtClean="0"/>
              <a:t>83 185 naist</a:t>
            </a:r>
          </a:p>
          <a:p>
            <a:pPr lvl="1"/>
            <a:endParaRPr lang="et-EE" sz="2600" dirty="0"/>
          </a:p>
          <a:p>
            <a:r>
              <a:rPr lang="et-EE" dirty="0" smtClean="0"/>
              <a:t>Eakate </a:t>
            </a:r>
            <a:r>
              <a:rPr lang="et-EE" dirty="0"/>
              <a:t>arv suureneb -suureneb ka puudega inimeste, sh naiste arv (WHO – puude esinemissagedus suurem naiste seas, naiste pikem </a:t>
            </a:r>
            <a:r>
              <a:rPr lang="et-EE" dirty="0" smtClean="0"/>
              <a:t>eluiga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784" y="404664"/>
            <a:ext cx="3894216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99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t-EE" dirty="0" smtClean="0"/>
              <a:t>Vajadused 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sz="2800" dirty="0" smtClean="0"/>
              <a:t>Puudega inimesed vajavad</a:t>
            </a:r>
          </a:p>
          <a:p>
            <a:pPr marL="0" indent="0">
              <a:buNone/>
            </a:pPr>
            <a:r>
              <a:rPr lang="et-EE" sz="2800" dirty="0"/>
              <a:t>l</a:t>
            </a:r>
            <a:r>
              <a:rPr lang="et-EE" sz="2800" dirty="0" smtClean="0"/>
              <a:t>igipääsetavad ja </a:t>
            </a:r>
          </a:p>
          <a:p>
            <a:pPr marL="0" indent="0">
              <a:buNone/>
            </a:pPr>
            <a:r>
              <a:rPr lang="et-EE" sz="2800" dirty="0"/>
              <a:t>e</a:t>
            </a:r>
            <a:r>
              <a:rPr lang="et-EE" sz="2800" dirty="0" smtClean="0"/>
              <a:t>elarvamusteta: </a:t>
            </a:r>
          </a:p>
          <a:p>
            <a:pPr lvl="1"/>
            <a:r>
              <a:rPr lang="et-EE" sz="2400" dirty="0"/>
              <a:t>f</a:t>
            </a:r>
            <a:r>
              <a:rPr lang="et-EE" sz="2400" dirty="0" smtClean="0"/>
              <a:t>üüsilist</a:t>
            </a:r>
          </a:p>
          <a:p>
            <a:pPr lvl="1"/>
            <a:r>
              <a:rPr lang="et-EE" sz="2400" dirty="0"/>
              <a:t>i</a:t>
            </a:r>
            <a:r>
              <a:rPr lang="et-EE" sz="2400" dirty="0" smtClean="0"/>
              <a:t>ntellekttuaalset</a:t>
            </a:r>
          </a:p>
          <a:p>
            <a:pPr lvl="1"/>
            <a:r>
              <a:rPr lang="et-EE" sz="2400" dirty="0"/>
              <a:t>s</a:t>
            </a:r>
            <a:r>
              <a:rPr lang="et-EE" sz="2400" dirty="0" smtClean="0"/>
              <a:t>otsiaalser keskkonda,</a:t>
            </a:r>
            <a:endParaRPr lang="et-EE" dirty="0"/>
          </a:p>
          <a:p>
            <a:pPr marL="57150" indent="0">
              <a:buNone/>
            </a:pPr>
            <a:r>
              <a:rPr lang="et-EE" sz="2800" dirty="0"/>
              <a:t>kus puuduksid barjäärid, </a:t>
            </a:r>
          </a:p>
          <a:p>
            <a:pPr marL="57150" indent="0">
              <a:buNone/>
            </a:pPr>
            <a:r>
              <a:rPr lang="et-EE" sz="2800" dirty="0"/>
              <a:t>tõkked või stereotüübid, mis</a:t>
            </a:r>
          </a:p>
          <a:p>
            <a:pPr marL="57150" indent="0">
              <a:buNone/>
            </a:pPr>
            <a:r>
              <a:rPr lang="et-EE" sz="2800" dirty="0"/>
              <a:t>takistavad kasutada inimõigusi</a:t>
            </a:r>
          </a:p>
          <a:p>
            <a:pPr marL="57150" indent="0">
              <a:buNone/>
            </a:pPr>
            <a:r>
              <a:rPr lang="et-EE" sz="2800" dirty="0"/>
              <a:t>ja osaleda võrdsetel alustel </a:t>
            </a:r>
          </a:p>
          <a:p>
            <a:pPr marL="57150" indent="0">
              <a:buNone/>
            </a:pPr>
            <a:r>
              <a:rPr lang="et-EE" sz="2800" dirty="0"/>
              <a:t>ühiskonnaelus.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090" y="3501008"/>
            <a:ext cx="2660519" cy="173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2544572" cy="1734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964"/>
            <a:ext cx="3164575" cy="1663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25" y="1014"/>
            <a:ext cx="24288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11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t-EE" dirty="0"/>
              <a:t>R</a:t>
            </a:r>
            <a:r>
              <a:rPr lang="et-EE" dirty="0" smtClean="0"/>
              <a:t>aporti rõhuasetused 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733256"/>
          </a:xfrm>
        </p:spPr>
        <p:txBody>
          <a:bodyPr>
            <a:normAutofit fontScale="77500" lnSpcReduction="20000"/>
          </a:bodyPr>
          <a:lstStyle/>
          <a:p>
            <a:r>
              <a:rPr lang="et-EE" dirty="0" smtClean="0"/>
              <a:t>Kõiki puudega inimesi tuleb ühiskonnaellu kaasata –mittediskrimineerimine ja võrdsed võimalused</a:t>
            </a:r>
          </a:p>
          <a:p>
            <a:r>
              <a:rPr lang="et-EE" dirty="0" smtClean="0"/>
              <a:t>Topeltdiskrimineerimise vältimine – lisada sotsiaalkaitsesüsteemi sätepuuetega naiste kohta</a:t>
            </a:r>
          </a:p>
          <a:p>
            <a:r>
              <a:rPr lang="et-EE" dirty="0" smtClean="0"/>
              <a:t>Tuleb kaotada takistused liikumiseks füüsilises ja sotsiaalses keskkonnas</a:t>
            </a:r>
          </a:p>
          <a:p>
            <a:r>
              <a:rPr lang="et-EE" dirty="0" smtClean="0"/>
              <a:t>Tuleb tagada ligipääs informatsioonile, transpordile, teenustele, haridusele, arstiabile, reisimisele, töötamisele, õigussüsteemilejne</a:t>
            </a:r>
          </a:p>
          <a:p>
            <a:r>
              <a:rPr lang="et-EE" dirty="0" smtClean="0"/>
              <a:t>Anda õigus teha ise otsuseid oma elu  ja valikute üle, sh seksuaalsus, rasedus ja emadus</a:t>
            </a:r>
          </a:p>
          <a:p>
            <a:r>
              <a:rPr lang="et-EE" dirty="0" smtClean="0"/>
              <a:t>Tuleb tagada piisav abi puudega naiset peredele, pakkudes koolitusi, tuge, sh ka hooldajatele </a:t>
            </a:r>
          </a:p>
          <a:p>
            <a:r>
              <a:rPr lang="et-EE" dirty="0" smtClean="0"/>
              <a:t>Tulev tõsta puuetega inimeste ja eriti naiste teadlikkust oma õigustest</a:t>
            </a:r>
          </a:p>
          <a:p>
            <a:r>
              <a:rPr lang="et-EE" dirty="0" smtClean="0"/>
              <a:t>.....</a:t>
            </a:r>
          </a:p>
          <a:p>
            <a:endParaRPr lang="et-EE" dirty="0" smtClean="0"/>
          </a:p>
          <a:p>
            <a:endParaRPr lang="et-EE" dirty="0" smtClean="0"/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926100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Raportis juhtitakse tähelepanu</a:t>
            </a:r>
            <a:endParaRPr lang="et-E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Riigi peavad ratifitseerima ÜRO konventsiooni ja fak.protokolli ning seda ellu viima,</a:t>
            </a:r>
          </a:p>
          <a:p>
            <a:r>
              <a:rPr lang="et-EE" dirty="0" smtClean="0"/>
              <a:t>Nõukogu peab lõpule viima 2009.a algatatud dir.eelnõu võrdse kohtlemise rakendamiseks ja see vastu võtta</a:t>
            </a:r>
          </a:p>
          <a:p>
            <a:r>
              <a:rPr lang="et-EE" dirty="0" smtClean="0"/>
              <a:t>Masu ajal vähendatud toetused ja abimeetmed tuleb taastada</a:t>
            </a:r>
          </a:p>
          <a:p>
            <a:r>
              <a:rPr lang="et-EE" dirty="0" smtClean="0"/>
              <a:t>Tuleb arendada ulatuslikke teadlikkuse parandamise kampaaniaid</a:t>
            </a:r>
          </a:p>
          <a:p>
            <a:r>
              <a:rPr lang="et-EE" dirty="0" smtClean="0"/>
              <a:t>Nõuab, et komisjon teeks kokkuvõtte p.inimeste strateegia saavutuste kohta</a:t>
            </a:r>
          </a:p>
          <a:p>
            <a:r>
              <a:rPr lang="et-EE" dirty="0" smtClean="0"/>
              <a:t>Rõhutab, et EL ja riigid peavd tegema koostööd, et tagada võrdne kohtlemine, sh kaasates esindusorganisatsioone</a:t>
            </a:r>
          </a:p>
          <a:p>
            <a:r>
              <a:rPr lang="et-EE" dirty="0" smtClean="0"/>
              <a:t>Esitatavad raportid peavad sisaldama teavet puuetega naiste kohta</a:t>
            </a:r>
          </a:p>
          <a:p>
            <a:r>
              <a:rPr lang="et-EE" dirty="0" smtClean="0"/>
              <a:t>Lülitada puudeaspektkõikidesse soopoliitika programmidesse ja meetmetesse, suurendada üpositiivsete meetmete hulka</a:t>
            </a:r>
          </a:p>
          <a:p>
            <a:r>
              <a:rPr lang="et-EE" dirty="0" smtClean="0"/>
              <a:t>Vajalik teha raport kättesaadavaks nii LR-des, Nõukogus, Parlamendis, komisjonides kui ÜRO-s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84701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dirty="0" smtClean="0"/>
              <a:t>KAHE PRESIDENDI MÕTTED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t-EE" sz="3400" dirty="0" smtClean="0"/>
              <a:t>„Usaldus </a:t>
            </a:r>
            <a:r>
              <a:rPr lang="et-EE" sz="3400" dirty="0"/>
              <a:t>ei ole kaasavara, mida on kogutud sukasäärde, kuni see on saanud täis. Usaldust tuleb igal jumalahommikul uuendada, päevast päeva taastada, kasvatada nagu kapitali ja hoida nagu </a:t>
            </a:r>
            <a:r>
              <a:rPr lang="et-EE" sz="3400" dirty="0" smtClean="0"/>
              <a:t>algkapitali“. </a:t>
            </a:r>
            <a:endParaRPr lang="et-EE" sz="3400" dirty="0"/>
          </a:p>
          <a:p>
            <a:pPr marL="0" indent="0" algn="r">
              <a:buNone/>
            </a:pPr>
            <a:r>
              <a:rPr lang="et-EE" sz="2600" dirty="0" smtClean="0"/>
              <a:t>                           </a:t>
            </a:r>
            <a:r>
              <a:rPr lang="et-EE" sz="2100" dirty="0"/>
              <a:t>Lennart Meri </a:t>
            </a:r>
            <a:endParaRPr lang="et-EE" sz="2100" dirty="0" smtClean="0"/>
          </a:p>
          <a:p>
            <a:pPr marL="0" indent="0" algn="r">
              <a:buNone/>
            </a:pPr>
            <a:r>
              <a:rPr lang="et-EE" sz="2100" dirty="0" smtClean="0"/>
              <a:t>Eesti </a:t>
            </a:r>
            <a:r>
              <a:rPr lang="et-EE" sz="2100" dirty="0"/>
              <a:t>Vabariigi 79. aastapäeva </a:t>
            </a:r>
            <a:r>
              <a:rPr lang="et-EE" sz="2100" dirty="0" smtClean="0"/>
              <a:t>kõne</a:t>
            </a:r>
          </a:p>
          <a:p>
            <a:pPr marL="0" indent="0" algn="r">
              <a:buNone/>
            </a:pPr>
            <a:endParaRPr lang="et-EE" sz="2100" dirty="0"/>
          </a:p>
          <a:p>
            <a:pPr marL="0" indent="0">
              <a:buNone/>
            </a:pPr>
            <a:endParaRPr lang="et-EE" sz="3400" dirty="0" smtClean="0"/>
          </a:p>
          <a:p>
            <a:pPr marL="0" indent="0">
              <a:buNone/>
            </a:pPr>
            <a:r>
              <a:rPr lang="et-EE" sz="3400" dirty="0" smtClean="0"/>
              <a:t>„Riigi tugevust näitab see, kuidas me suhtume endast nõrgematesse“</a:t>
            </a:r>
          </a:p>
          <a:p>
            <a:pPr marL="0" indent="0" algn="r">
              <a:buNone/>
            </a:pPr>
            <a:r>
              <a:rPr lang="et-EE" sz="2100" dirty="0" smtClean="0"/>
              <a:t>Toomas Hendrik Ilves,</a:t>
            </a:r>
          </a:p>
          <a:p>
            <a:pPr marL="0" indent="0" algn="r">
              <a:buNone/>
            </a:pPr>
            <a:r>
              <a:rPr lang="et-EE" sz="2100" dirty="0" smtClean="0"/>
              <a:t>Ühinenud Rahvaste Organisatsiooni Peakontoris, 2007</a:t>
            </a:r>
          </a:p>
          <a:p>
            <a:pPr marL="0" indent="0">
              <a:buNone/>
            </a:pPr>
            <a:endParaRPr lang="et-EE" sz="2100" dirty="0" smtClean="0"/>
          </a:p>
          <a:p>
            <a:pPr marL="0" indent="0">
              <a:buNone/>
            </a:pPr>
            <a:r>
              <a:rPr lang="et-EE" sz="3400" dirty="0" smtClean="0"/>
              <a:t>„Olles </a:t>
            </a:r>
            <a:r>
              <a:rPr lang="et-EE" sz="3400" dirty="0"/>
              <a:t>enestele sihid paika seadnud, ei või me seejuures unustada, et nendeni jõuame vaid ühiselt vastutuse koormat kandes ja ühes suunas liikudes“.</a:t>
            </a:r>
          </a:p>
          <a:p>
            <a:pPr marL="0" indent="0" algn="r">
              <a:buNone/>
            </a:pPr>
            <a:endParaRPr lang="et-EE" dirty="0" smtClean="0"/>
          </a:p>
          <a:p>
            <a:pPr marL="0" indent="0" algn="r">
              <a:buNone/>
            </a:pPr>
            <a:r>
              <a:rPr lang="et-EE" sz="2300" dirty="0" smtClean="0"/>
              <a:t>Toomas </a:t>
            </a:r>
            <a:r>
              <a:rPr lang="et-EE" sz="2300" dirty="0"/>
              <a:t>Hendrik </a:t>
            </a:r>
            <a:r>
              <a:rPr lang="et-EE" sz="2300" dirty="0" smtClean="0"/>
              <a:t>Ilves</a:t>
            </a:r>
          </a:p>
          <a:p>
            <a:pPr marL="0" indent="0" algn="r">
              <a:buNone/>
            </a:pPr>
            <a:r>
              <a:rPr lang="et-EE" sz="2300" dirty="0" smtClean="0"/>
              <a:t>Ühinenud </a:t>
            </a:r>
            <a:r>
              <a:rPr lang="et-EE" sz="2300" dirty="0"/>
              <a:t>Rahvaste Organisatsiooni Peaassambleel, </a:t>
            </a:r>
            <a:r>
              <a:rPr lang="et-EE" sz="2300" dirty="0" smtClean="0"/>
              <a:t>2010</a:t>
            </a:r>
            <a:endParaRPr lang="et-EE" sz="2300" dirty="0"/>
          </a:p>
          <a:p>
            <a:endParaRPr lang="et-EE" dirty="0"/>
          </a:p>
          <a:p>
            <a:pPr marL="0" indent="0">
              <a:buNone/>
            </a:pPr>
            <a:r>
              <a:rPr lang="et-EE" dirty="0" smtClean="0"/>
              <a:t> </a:t>
            </a:r>
            <a:endParaRPr lang="et-EE" dirty="0"/>
          </a:p>
          <a:p>
            <a:endParaRPr lang="et-EE" dirty="0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19495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2962</TotalTime>
  <Words>548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Tarkvarakomplekti Office kujundus</vt:lpstr>
      <vt:lpstr>PUUDEGA NAISED –  EUROOPA PARLAMENDI RAPORT 2013</vt:lpstr>
      <vt:lpstr>Puudega inimeste õiguste kujunemine</vt:lpstr>
      <vt:lpstr>Puudega naised –  kas marginaalne grupp? </vt:lpstr>
      <vt:lpstr>Vajadused </vt:lpstr>
      <vt:lpstr>Raporti rõhuasetused </vt:lpstr>
      <vt:lpstr>Raportis juhtitakse tähelepanu</vt:lpstr>
      <vt:lpstr>KAHE PRESIDENDI MÕTTED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PUUDEGA INIMENE JA ÜHISKOND – MUUTUSE TEEKOND MÕTLEMISES JA SUHTUMISES</dc:title>
  <dc:creator>monika</dc:creator>
  <cp:lastModifiedBy>Keiu Roosimägi</cp:lastModifiedBy>
  <cp:revision>41</cp:revision>
  <cp:lastPrinted>2014-05-27T05:44:40Z</cp:lastPrinted>
  <dcterms:created xsi:type="dcterms:W3CDTF">2014-05-26T10:54:25Z</dcterms:created>
  <dcterms:modified xsi:type="dcterms:W3CDTF">2014-10-06T14:43:27Z</dcterms:modified>
</cp:coreProperties>
</file>